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fa5dfa05f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fa5dfa05f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fa5dfa05f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fa5dfa05f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fa5dfa05f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fa5dfa05f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fa5dfa05f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fa5dfa05f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4190100" y="787325"/>
            <a:ext cx="5017500" cy="23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Cryptography: Techniques, Methods, and Future</a:t>
            </a:r>
            <a:endParaRPr/>
          </a:p>
        </p:txBody>
      </p:sp>
      <p:sp>
        <p:nvSpPr>
          <p:cNvPr id="229" name="Google Shape;229;p17"/>
          <p:cNvSpPr txBox="1"/>
          <p:nvPr>
            <p:ph idx="1" type="subTitle"/>
          </p:nvPr>
        </p:nvSpPr>
        <p:spPr>
          <a:xfrm>
            <a:off x="4190100" y="3407450"/>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Exploring encryption techniques and cryptanalysis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544800" y="442650"/>
            <a:ext cx="7038900" cy="4872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800">
                <a:latin typeface="Arial"/>
                <a:ea typeface="Arial"/>
                <a:cs typeface="Arial"/>
                <a:sym typeface="Arial"/>
              </a:rPr>
              <a:t>Table of Contents</a:t>
            </a:r>
            <a:endParaRPr b="1" sz="1800">
              <a:latin typeface="Arial"/>
              <a:ea typeface="Arial"/>
              <a:cs typeface="Arial"/>
              <a:sym typeface="Arial"/>
            </a:endParaRPr>
          </a:p>
          <a:p>
            <a:pPr indent="-330200" lvl="0" marL="457200" rtl="0" algn="l">
              <a:lnSpc>
                <a:spcPct val="115000"/>
              </a:lnSpc>
              <a:spcBef>
                <a:spcPts val="1200"/>
              </a:spcBef>
              <a:spcAft>
                <a:spcPts val="0"/>
              </a:spcAft>
              <a:buClr>
                <a:schemeClr val="lt1"/>
              </a:buClr>
              <a:buSzPts val="1600"/>
              <a:buFont typeface="Arial"/>
              <a:buAutoNum type="arabicPeriod"/>
            </a:pPr>
            <a:r>
              <a:rPr lang="en-GB" sz="1600">
                <a:latin typeface="Arial"/>
                <a:ea typeface="Arial"/>
                <a:cs typeface="Arial"/>
                <a:sym typeface="Arial"/>
              </a:rPr>
              <a:t>Cryptography Overview</a:t>
            </a:r>
            <a:endParaRPr sz="1600">
              <a:latin typeface="Arial"/>
              <a:ea typeface="Arial"/>
              <a:cs typeface="Arial"/>
              <a:sym typeface="Arial"/>
            </a:endParaRPr>
          </a:p>
          <a:p>
            <a:pPr indent="-330200" lvl="0" marL="457200" rtl="0" algn="l">
              <a:lnSpc>
                <a:spcPct val="115000"/>
              </a:lnSpc>
              <a:spcBef>
                <a:spcPts val="0"/>
              </a:spcBef>
              <a:spcAft>
                <a:spcPts val="0"/>
              </a:spcAft>
              <a:buClr>
                <a:schemeClr val="lt1"/>
              </a:buClr>
              <a:buSzPts val="1600"/>
              <a:buFont typeface="Arial"/>
              <a:buAutoNum type="arabicPeriod"/>
            </a:pPr>
            <a:r>
              <a:rPr lang="en-GB" sz="1600">
                <a:latin typeface="Arial"/>
                <a:ea typeface="Arial"/>
                <a:cs typeface="Arial"/>
                <a:sym typeface="Arial"/>
              </a:rPr>
              <a:t>Cryptanalysis and Cryptology</a:t>
            </a:r>
            <a:endParaRPr sz="1600">
              <a:latin typeface="Arial"/>
              <a:ea typeface="Arial"/>
              <a:cs typeface="Arial"/>
              <a:sym typeface="Arial"/>
            </a:endParaRPr>
          </a:p>
          <a:p>
            <a:pPr indent="-330200" lvl="0" marL="457200" rtl="0" algn="l">
              <a:lnSpc>
                <a:spcPct val="115000"/>
              </a:lnSpc>
              <a:spcBef>
                <a:spcPts val="0"/>
              </a:spcBef>
              <a:spcAft>
                <a:spcPts val="0"/>
              </a:spcAft>
              <a:buClr>
                <a:schemeClr val="lt1"/>
              </a:buClr>
              <a:buSzPts val="1600"/>
              <a:buFont typeface="Arial"/>
              <a:buAutoNum type="arabicPeriod"/>
            </a:pPr>
            <a:r>
              <a:rPr lang="en-GB" sz="1600">
                <a:latin typeface="Arial"/>
                <a:ea typeface="Arial"/>
                <a:cs typeface="Arial"/>
                <a:sym typeface="Arial"/>
              </a:rPr>
              <a:t>Cryptographic Methods and Decryption</a:t>
            </a:r>
            <a:endParaRPr sz="1600">
              <a:latin typeface="Arial"/>
              <a:ea typeface="Arial"/>
              <a:cs typeface="Arial"/>
              <a:sym typeface="Arial"/>
            </a:endParaRPr>
          </a:p>
          <a:p>
            <a:pPr indent="-330200" lvl="0" marL="457200" rtl="0" algn="l">
              <a:lnSpc>
                <a:spcPct val="115000"/>
              </a:lnSpc>
              <a:spcBef>
                <a:spcPts val="0"/>
              </a:spcBef>
              <a:spcAft>
                <a:spcPts val="0"/>
              </a:spcAft>
              <a:buClr>
                <a:schemeClr val="lt1"/>
              </a:buClr>
              <a:buSzPts val="1600"/>
              <a:buFont typeface="Arial"/>
              <a:buAutoNum type="arabicPeriod"/>
            </a:pPr>
            <a:r>
              <a:rPr lang="en-GB" sz="1600">
                <a:latin typeface="Arial"/>
                <a:ea typeface="Arial"/>
                <a:cs typeface="Arial"/>
                <a:sym typeface="Arial"/>
              </a:rPr>
              <a:t>Cryptography Techniques:</a:t>
            </a:r>
            <a:endParaRPr sz="1600">
              <a:latin typeface="Arial"/>
              <a:ea typeface="Arial"/>
              <a:cs typeface="Arial"/>
              <a:sym typeface="Arial"/>
            </a:endParaRPr>
          </a:p>
          <a:p>
            <a:pPr indent="-330200" lvl="1" marL="914400" rtl="0" algn="l">
              <a:lnSpc>
                <a:spcPct val="115000"/>
              </a:lnSpc>
              <a:spcBef>
                <a:spcPts val="0"/>
              </a:spcBef>
              <a:spcAft>
                <a:spcPts val="0"/>
              </a:spcAft>
              <a:buClr>
                <a:schemeClr val="lt1"/>
              </a:buClr>
              <a:buSzPts val="1600"/>
              <a:buFont typeface="Arial"/>
              <a:buChar char="○"/>
            </a:pPr>
            <a:r>
              <a:rPr lang="en-GB" sz="1600">
                <a:latin typeface="Arial"/>
                <a:ea typeface="Arial"/>
                <a:cs typeface="Arial"/>
                <a:sym typeface="Arial"/>
              </a:rPr>
              <a:t>Hill Cipher</a:t>
            </a:r>
            <a:endParaRPr sz="1600">
              <a:latin typeface="Arial"/>
              <a:ea typeface="Arial"/>
              <a:cs typeface="Arial"/>
              <a:sym typeface="Arial"/>
            </a:endParaRPr>
          </a:p>
          <a:p>
            <a:pPr indent="-330200" lvl="1" marL="914400" rtl="0" algn="l">
              <a:lnSpc>
                <a:spcPct val="115000"/>
              </a:lnSpc>
              <a:spcBef>
                <a:spcPts val="0"/>
              </a:spcBef>
              <a:spcAft>
                <a:spcPts val="0"/>
              </a:spcAft>
              <a:buClr>
                <a:schemeClr val="lt1"/>
              </a:buClr>
              <a:buSzPts val="1600"/>
              <a:buFont typeface="Arial"/>
              <a:buChar char="○"/>
            </a:pPr>
            <a:r>
              <a:rPr lang="en-GB" sz="1600">
                <a:latin typeface="Arial"/>
                <a:ea typeface="Arial"/>
                <a:cs typeface="Arial"/>
                <a:sym typeface="Arial"/>
              </a:rPr>
              <a:t>Monoalphabetic Substitution Cipher</a:t>
            </a:r>
            <a:endParaRPr sz="1600">
              <a:latin typeface="Arial"/>
              <a:ea typeface="Arial"/>
              <a:cs typeface="Arial"/>
              <a:sym typeface="Arial"/>
            </a:endParaRPr>
          </a:p>
          <a:p>
            <a:pPr indent="-330200" lvl="1" marL="914400" rtl="0" algn="l">
              <a:lnSpc>
                <a:spcPct val="115000"/>
              </a:lnSpc>
              <a:spcBef>
                <a:spcPts val="0"/>
              </a:spcBef>
              <a:spcAft>
                <a:spcPts val="0"/>
              </a:spcAft>
              <a:buClr>
                <a:schemeClr val="lt1"/>
              </a:buClr>
              <a:buSzPts val="1600"/>
              <a:buFont typeface="Arial"/>
              <a:buChar char="○"/>
            </a:pPr>
            <a:r>
              <a:rPr lang="en-GB" sz="1600">
                <a:latin typeface="Arial"/>
                <a:ea typeface="Arial"/>
                <a:cs typeface="Arial"/>
                <a:sym typeface="Arial"/>
              </a:rPr>
              <a:t>Playfair Cipher</a:t>
            </a:r>
            <a:endParaRPr sz="1600">
              <a:latin typeface="Arial"/>
              <a:ea typeface="Arial"/>
              <a:cs typeface="Arial"/>
              <a:sym typeface="Arial"/>
            </a:endParaRPr>
          </a:p>
          <a:p>
            <a:pPr indent="-330200" lvl="1" marL="914400" rtl="0" algn="l">
              <a:lnSpc>
                <a:spcPct val="115000"/>
              </a:lnSpc>
              <a:spcBef>
                <a:spcPts val="0"/>
              </a:spcBef>
              <a:spcAft>
                <a:spcPts val="0"/>
              </a:spcAft>
              <a:buClr>
                <a:schemeClr val="lt1"/>
              </a:buClr>
              <a:buSzPts val="1600"/>
              <a:buFont typeface="Arial"/>
              <a:buChar char="○"/>
            </a:pPr>
            <a:r>
              <a:rPr lang="en-GB" sz="1600">
                <a:latin typeface="Arial"/>
                <a:ea typeface="Arial"/>
                <a:cs typeface="Arial"/>
                <a:sym typeface="Arial"/>
              </a:rPr>
              <a:t>Polyalphabetic Ciphers</a:t>
            </a:r>
            <a:endParaRPr sz="1600">
              <a:latin typeface="Arial"/>
              <a:ea typeface="Arial"/>
              <a:cs typeface="Arial"/>
              <a:sym typeface="Arial"/>
            </a:endParaRPr>
          </a:p>
          <a:p>
            <a:pPr indent="-330200" lvl="1" marL="914400" rtl="0" algn="l">
              <a:lnSpc>
                <a:spcPct val="115000"/>
              </a:lnSpc>
              <a:spcBef>
                <a:spcPts val="0"/>
              </a:spcBef>
              <a:spcAft>
                <a:spcPts val="0"/>
              </a:spcAft>
              <a:buClr>
                <a:schemeClr val="lt1"/>
              </a:buClr>
              <a:buSzPts val="1600"/>
              <a:buFont typeface="Arial"/>
              <a:buChar char="○"/>
            </a:pPr>
            <a:r>
              <a:rPr lang="en-GB" sz="1600">
                <a:latin typeface="Arial"/>
                <a:ea typeface="Arial"/>
                <a:cs typeface="Arial"/>
                <a:sym typeface="Arial"/>
              </a:rPr>
              <a:t>Caesar Cipher</a:t>
            </a:r>
            <a:endParaRPr sz="1600">
              <a:latin typeface="Arial"/>
              <a:ea typeface="Arial"/>
              <a:cs typeface="Arial"/>
              <a:sym typeface="Arial"/>
            </a:endParaRPr>
          </a:p>
          <a:p>
            <a:pPr indent="-330200" lvl="1" marL="914400" rtl="0" algn="l">
              <a:lnSpc>
                <a:spcPct val="115000"/>
              </a:lnSpc>
              <a:spcBef>
                <a:spcPts val="0"/>
              </a:spcBef>
              <a:spcAft>
                <a:spcPts val="0"/>
              </a:spcAft>
              <a:buClr>
                <a:schemeClr val="lt1"/>
              </a:buClr>
              <a:buSzPts val="1600"/>
              <a:buFont typeface="Arial"/>
              <a:buChar char="○"/>
            </a:pPr>
            <a:r>
              <a:rPr lang="en-GB" sz="1600">
                <a:latin typeface="Arial"/>
                <a:ea typeface="Arial"/>
                <a:cs typeface="Arial"/>
                <a:sym typeface="Arial"/>
              </a:rPr>
              <a:t>One-Time Pad Cipher</a:t>
            </a:r>
            <a:endParaRPr sz="1600">
              <a:latin typeface="Arial"/>
              <a:ea typeface="Arial"/>
              <a:cs typeface="Arial"/>
              <a:sym typeface="Arial"/>
            </a:endParaRPr>
          </a:p>
          <a:p>
            <a:pPr indent="-330200" lvl="1" marL="914400" rtl="0" algn="l">
              <a:lnSpc>
                <a:spcPct val="115000"/>
              </a:lnSpc>
              <a:spcBef>
                <a:spcPts val="0"/>
              </a:spcBef>
              <a:spcAft>
                <a:spcPts val="0"/>
              </a:spcAft>
              <a:buClr>
                <a:schemeClr val="lt1"/>
              </a:buClr>
              <a:buSzPts val="1600"/>
              <a:buFont typeface="Arial"/>
              <a:buChar char="○"/>
            </a:pPr>
            <a:r>
              <a:rPr lang="en-GB" sz="1600">
                <a:latin typeface="Arial"/>
                <a:ea typeface="Arial"/>
                <a:cs typeface="Arial"/>
                <a:sym typeface="Arial"/>
              </a:rPr>
              <a:t>Transposition Ciphers</a:t>
            </a:r>
            <a:endParaRPr sz="1600">
              <a:latin typeface="Arial"/>
              <a:ea typeface="Arial"/>
              <a:cs typeface="Arial"/>
              <a:sym typeface="Arial"/>
            </a:endParaRPr>
          </a:p>
          <a:p>
            <a:pPr indent="-330200" lvl="0" marL="457200" rtl="0" algn="l">
              <a:lnSpc>
                <a:spcPct val="115000"/>
              </a:lnSpc>
              <a:spcBef>
                <a:spcPts val="0"/>
              </a:spcBef>
              <a:spcAft>
                <a:spcPts val="0"/>
              </a:spcAft>
              <a:buClr>
                <a:schemeClr val="lt1"/>
              </a:buClr>
              <a:buSzPts val="1600"/>
              <a:buFont typeface="Arial"/>
              <a:buAutoNum type="arabicPeriod"/>
            </a:pPr>
            <a:r>
              <a:rPr lang="en-GB" sz="1600">
                <a:latin typeface="Arial"/>
                <a:ea typeface="Arial"/>
                <a:cs typeface="Arial"/>
                <a:sym typeface="Arial"/>
              </a:rPr>
              <a:t>Conclusion: Current and Future Trends in Cryptography</a:t>
            </a:r>
            <a:endParaRPr sz="1600">
              <a:latin typeface="Arial"/>
              <a:ea typeface="Arial"/>
              <a:cs typeface="Arial"/>
              <a:sym typeface="Arial"/>
            </a:endParaRPr>
          </a:p>
          <a:p>
            <a:pPr indent="0" lvl="0" marL="0" rtl="0" algn="l">
              <a:spcBef>
                <a:spcPts val="1200"/>
              </a:spcBef>
              <a:spcAft>
                <a:spcPts val="0"/>
              </a:spcAft>
              <a:buNone/>
            </a:pPr>
            <a:r>
              <a:t/>
            </a:r>
            <a:endParaRPr sz="2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idx="1" type="body"/>
          </p:nvPr>
        </p:nvSpPr>
        <p:spPr>
          <a:xfrm>
            <a:off x="1020750" y="113025"/>
            <a:ext cx="7919100" cy="43656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GB">
                <a:latin typeface="Arial"/>
                <a:ea typeface="Arial"/>
                <a:cs typeface="Arial"/>
                <a:sym typeface="Arial"/>
              </a:rPr>
              <a:t>Terminology in Cryptography</a:t>
            </a:r>
            <a:endParaRPr b="1">
              <a:latin typeface="Arial"/>
              <a:ea typeface="Arial"/>
              <a:cs typeface="Arial"/>
              <a:sym typeface="Arial"/>
            </a:endParaRPr>
          </a:p>
          <a:p>
            <a:pPr indent="0" lvl="0" marL="0" rtl="0" algn="l">
              <a:spcBef>
                <a:spcPts val="1200"/>
              </a:spcBef>
              <a:spcAft>
                <a:spcPts val="0"/>
              </a:spcAft>
              <a:buNone/>
            </a:pPr>
            <a:r>
              <a:rPr lang="en-GB" sz="1100">
                <a:latin typeface="Arial"/>
                <a:ea typeface="Arial"/>
                <a:cs typeface="Arial"/>
                <a:sym typeface="Arial"/>
              </a:rPr>
              <a:t>Before delving into cryptography techniques, it is important to understand some key terms:</a:t>
            </a:r>
            <a:endParaRPr sz="1100">
              <a:latin typeface="Arial"/>
              <a:ea typeface="Arial"/>
              <a:cs typeface="Arial"/>
              <a:sym typeface="Arial"/>
            </a:endParaRPr>
          </a:p>
          <a:p>
            <a:pPr indent="-298450" lvl="0" marL="457200" rtl="0" algn="l">
              <a:spcBef>
                <a:spcPts val="1200"/>
              </a:spcBef>
              <a:spcAft>
                <a:spcPts val="0"/>
              </a:spcAft>
              <a:buClr>
                <a:schemeClr val="lt1"/>
              </a:buClr>
              <a:buSzPts val="1100"/>
              <a:buFont typeface="Arial"/>
              <a:buChar char="●"/>
            </a:pPr>
            <a:r>
              <a:rPr b="1" lang="en-GB" sz="1100">
                <a:latin typeface="Arial"/>
                <a:ea typeface="Arial"/>
                <a:cs typeface="Arial"/>
                <a:sym typeface="Arial"/>
              </a:rPr>
              <a:t>Plaintext</a:t>
            </a:r>
            <a:r>
              <a:rPr lang="en-GB" sz="1100">
                <a:latin typeface="Arial"/>
                <a:ea typeface="Arial"/>
                <a:cs typeface="Arial"/>
                <a:sym typeface="Arial"/>
              </a:rPr>
              <a:t>: The original message or data that needs to be encrypted.</a:t>
            </a:r>
            <a:endParaRPr sz="1100">
              <a:latin typeface="Arial"/>
              <a:ea typeface="Arial"/>
              <a:cs typeface="Arial"/>
              <a:sym typeface="Arial"/>
            </a:endParaRPr>
          </a:p>
          <a:p>
            <a:pPr indent="-298450" lvl="0" marL="457200" rtl="0" algn="l">
              <a:spcBef>
                <a:spcPts val="0"/>
              </a:spcBef>
              <a:spcAft>
                <a:spcPts val="0"/>
              </a:spcAft>
              <a:buClr>
                <a:schemeClr val="lt1"/>
              </a:buClr>
              <a:buSzPts val="1100"/>
              <a:buFont typeface="Arial"/>
              <a:buChar char="●"/>
            </a:pPr>
            <a:r>
              <a:rPr b="1" lang="en-GB" sz="1100">
                <a:latin typeface="Arial"/>
                <a:ea typeface="Arial"/>
                <a:cs typeface="Arial"/>
                <a:sym typeface="Arial"/>
              </a:rPr>
              <a:t>Ciphertext</a:t>
            </a:r>
            <a:r>
              <a:rPr lang="en-GB" sz="1100">
                <a:latin typeface="Arial"/>
                <a:ea typeface="Arial"/>
                <a:cs typeface="Arial"/>
                <a:sym typeface="Arial"/>
              </a:rPr>
              <a:t>: The coded message or data that results from encryption.</a:t>
            </a:r>
            <a:endParaRPr sz="1100">
              <a:latin typeface="Arial"/>
              <a:ea typeface="Arial"/>
              <a:cs typeface="Arial"/>
              <a:sym typeface="Arial"/>
            </a:endParaRPr>
          </a:p>
          <a:p>
            <a:pPr indent="-298450" lvl="0" marL="457200" rtl="0" algn="l">
              <a:spcBef>
                <a:spcPts val="0"/>
              </a:spcBef>
              <a:spcAft>
                <a:spcPts val="0"/>
              </a:spcAft>
              <a:buClr>
                <a:schemeClr val="lt1"/>
              </a:buClr>
              <a:buSzPts val="1100"/>
              <a:buFont typeface="Arial"/>
              <a:buChar char="●"/>
            </a:pPr>
            <a:r>
              <a:rPr b="1" lang="en-GB" sz="1100">
                <a:latin typeface="Arial"/>
                <a:ea typeface="Arial"/>
                <a:cs typeface="Arial"/>
                <a:sym typeface="Arial"/>
              </a:rPr>
              <a:t>Encryption (Enciphering)</a:t>
            </a:r>
            <a:r>
              <a:rPr lang="en-GB" sz="1100">
                <a:latin typeface="Arial"/>
                <a:ea typeface="Arial"/>
                <a:cs typeface="Arial"/>
                <a:sym typeface="Arial"/>
              </a:rPr>
              <a:t>: The process of converting plaintext into ciphertext using a cipher or algorithm.</a:t>
            </a:r>
            <a:endParaRPr sz="1100">
              <a:latin typeface="Arial"/>
              <a:ea typeface="Arial"/>
              <a:cs typeface="Arial"/>
              <a:sym typeface="Arial"/>
            </a:endParaRPr>
          </a:p>
          <a:p>
            <a:pPr indent="-298450" lvl="0" marL="457200" rtl="0" algn="l">
              <a:spcBef>
                <a:spcPts val="0"/>
              </a:spcBef>
              <a:spcAft>
                <a:spcPts val="0"/>
              </a:spcAft>
              <a:buClr>
                <a:schemeClr val="lt1"/>
              </a:buClr>
              <a:buSzPts val="1100"/>
              <a:buFont typeface="Arial"/>
              <a:buChar char="●"/>
            </a:pPr>
            <a:r>
              <a:rPr b="1" lang="en-GB" sz="1100">
                <a:latin typeface="Arial"/>
                <a:ea typeface="Arial"/>
                <a:cs typeface="Arial"/>
                <a:sym typeface="Arial"/>
              </a:rPr>
              <a:t>Decryption (Deciphering)</a:t>
            </a:r>
            <a:r>
              <a:rPr lang="en-GB" sz="1100">
                <a:latin typeface="Arial"/>
                <a:ea typeface="Arial"/>
                <a:cs typeface="Arial"/>
                <a:sym typeface="Arial"/>
              </a:rPr>
              <a:t>: The process of converting ciphertext back into plaintext.</a:t>
            </a:r>
            <a:endParaRPr sz="1100">
              <a:latin typeface="Arial"/>
              <a:ea typeface="Arial"/>
              <a:cs typeface="Arial"/>
              <a:sym typeface="Arial"/>
            </a:endParaRPr>
          </a:p>
          <a:p>
            <a:pPr indent="-298450" lvl="0" marL="457200" rtl="0" algn="l">
              <a:spcBef>
                <a:spcPts val="0"/>
              </a:spcBef>
              <a:spcAft>
                <a:spcPts val="0"/>
              </a:spcAft>
              <a:buClr>
                <a:schemeClr val="lt1"/>
              </a:buClr>
              <a:buSzPts val="1100"/>
              <a:buFont typeface="Arial"/>
              <a:buChar char="●"/>
            </a:pPr>
            <a:r>
              <a:rPr b="1" lang="en-GB" sz="1100">
                <a:latin typeface="Arial"/>
                <a:ea typeface="Arial"/>
                <a:cs typeface="Arial"/>
                <a:sym typeface="Arial"/>
              </a:rPr>
              <a:t>Cipher</a:t>
            </a:r>
            <a:r>
              <a:rPr lang="en-GB" sz="1100">
                <a:latin typeface="Arial"/>
                <a:ea typeface="Arial"/>
                <a:cs typeface="Arial"/>
                <a:sym typeface="Arial"/>
              </a:rPr>
              <a:t>: A cryptographic system or method used for encryption and decryption.</a:t>
            </a:r>
            <a:endParaRPr sz="1100">
              <a:latin typeface="Arial"/>
              <a:ea typeface="Arial"/>
              <a:cs typeface="Arial"/>
              <a:sym typeface="Arial"/>
            </a:endParaRPr>
          </a:p>
          <a:p>
            <a:pPr indent="-298450" lvl="0" marL="457200" rtl="0" algn="l">
              <a:spcBef>
                <a:spcPts val="0"/>
              </a:spcBef>
              <a:spcAft>
                <a:spcPts val="0"/>
              </a:spcAft>
              <a:buClr>
                <a:schemeClr val="lt1"/>
              </a:buClr>
              <a:buSzPts val="1100"/>
              <a:buFont typeface="Arial"/>
              <a:buChar char="●"/>
            </a:pPr>
            <a:r>
              <a:rPr b="1" lang="en-GB" sz="1100">
                <a:latin typeface="Arial"/>
                <a:ea typeface="Arial"/>
                <a:cs typeface="Arial"/>
                <a:sym typeface="Arial"/>
              </a:rPr>
              <a:t>Cryptography</a:t>
            </a:r>
            <a:r>
              <a:rPr lang="en-GB" sz="1100">
                <a:latin typeface="Arial"/>
                <a:ea typeface="Arial"/>
                <a:cs typeface="Arial"/>
                <a:sym typeface="Arial"/>
              </a:rPr>
              <a:t>: The study and practice of designing techniques for secure communication, which involves encryption methods.</a:t>
            </a:r>
            <a:endParaRPr sz="1100">
              <a:latin typeface="Arial"/>
              <a:ea typeface="Arial"/>
              <a:cs typeface="Arial"/>
              <a:sym typeface="Arial"/>
            </a:endParaRPr>
          </a:p>
          <a:p>
            <a:pPr indent="-298450" lvl="0" marL="457200" rtl="0" algn="l">
              <a:spcBef>
                <a:spcPts val="0"/>
              </a:spcBef>
              <a:spcAft>
                <a:spcPts val="0"/>
              </a:spcAft>
              <a:buClr>
                <a:schemeClr val="lt1"/>
              </a:buClr>
              <a:buSzPts val="1100"/>
              <a:buFont typeface="Arial"/>
              <a:buChar char="●"/>
            </a:pPr>
            <a:r>
              <a:rPr b="1" lang="en-GB" sz="1100">
                <a:latin typeface="Arial"/>
                <a:ea typeface="Arial"/>
                <a:cs typeface="Arial"/>
                <a:sym typeface="Arial"/>
              </a:rPr>
              <a:t>Cryptanalysis</a:t>
            </a:r>
            <a:r>
              <a:rPr lang="en-GB" sz="1100">
                <a:latin typeface="Arial"/>
                <a:ea typeface="Arial"/>
                <a:cs typeface="Arial"/>
                <a:sym typeface="Arial"/>
              </a:rPr>
              <a:t>: The practice of analyzing and breaking ciphers, or deciphering encrypted messages without having access to the key or encryption details. This is commonly referred to as "codebreaking."</a:t>
            </a:r>
            <a:endParaRPr sz="1100">
              <a:latin typeface="Arial"/>
              <a:ea typeface="Arial"/>
              <a:cs typeface="Arial"/>
              <a:sym typeface="Arial"/>
            </a:endParaRPr>
          </a:p>
          <a:p>
            <a:pPr indent="-298450" lvl="0" marL="457200" rtl="0" algn="l">
              <a:spcBef>
                <a:spcPts val="0"/>
              </a:spcBef>
              <a:spcAft>
                <a:spcPts val="0"/>
              </a:spcAft>
              <a:buClr>
                <a:schemeClr val="lt1"/>
              </a:buClr>
              <a:buSzPts val="1100"/>
              <a:buFont typeface="Arial"/>
              <a:buChar char="●"/>
            </a:pPr>
            <a:r>
              <a:rPr b="1" lang="en-GB" sz="1100">
                <a:latin typeface="Arial"/>
                <a:ea typeface="Arial"/>
                <a:cs typeface="Arial"/>
                <a:sym typeface="Arial"/>
              </a:rPr>
              <a:t>Cryptology</a:t>
            </a:r>
            <a:r>
              <a:rPr lang="en-GB" sz="1100">
                <a:latin typeface="Arial"/>
                <a:ea typeface="Arial"/>
                <a:cs typeface="Arial"/>
                <a:sym typeface="Arial"/>
              </a:rPr>
              <a:t>: The field that combines both cryptography and cryptanalysis.</a:t>
            </a:r>
            <a:endParaRPr sz="1100">
              <a:latin typeface="Arial"/>
              <a:ea typeface="Arial"/>
              <a:cs typeface="Arial"/>
              <a:sym typeface="Arial"/>
            </a:endParaRPr>
          </a:p>
          <a:p>
            <a:pPr indent="0" lvl="0" marL="0" rtl="0" algn="l">
              <a:spcBef>
                <a:spcPts val="1400"/>
              </a:spcBef>
              <a:spcAft>
                <a:spcPts val="0"/>
              </a:spcAft>
              <a:buNone/>
            </a:pPr>
            <a:r>
              <a:rPr b="1" lang="en-GB">
                <a:latin typeface="Arial"/>
                <a:ea typeface="Arial"/>
                <a:cs typeface="Arial"/>
                <a:sym typeface="Arial"/>
              </a:rPr>
              <a:t>Types of Security in Cryptographic Systems</a:t>
            </a:r>
            <a:endParaRPr b="1">
              <a:latin typeface="Arial"/>
              <a:ea typeface="Arial"/>
              <a:cs typeface="Arial"/>
              <a:sym typeface="Arial"/>
            </a:endParaRPr>
          </a:p>
          <a:p>
            <a:pPr indent="-298450" lvl="0" marL="457200" rtl="0" algn="l">
              <a:spcBef>
                <a:spcPts val="1200"/>
              </a:spcBef>
              <a:spcAft>
                <a:spcPts val="0"/>
              </a:spcAft>
              <a:buClr>
                <a:schemeClr val="lt1"/>
              </a:buClr>
              <a:buSzPts val="1100"/>
              <a:buFont typeface="Arial"/>
              <a:buChar char="●"/>
            </a:pPr>
            <a:r>
              <a:rPr b="1" lang="en-GB" sz="1100">
                <a:latin typeface="Arial"/>
                <a:ea typeface="Arial"/>
                <a:cs typeface="Arial"/>
                <a:sym typeface="Arial"/>
              </a:rPr>
              <a:t>Conditionally Secure</a:t>
            </a:r>
            <a:r>
              <a:rPr lang="en-GB" sz="1100">
                <a:latin typeface="Arial"/>
                <a:ea typeface="Arial"/>
                <a:cs typeface="Arial"/>
                <a:sym typeface="Arial"/>
              </a:rPr>
              <a:t>: A cryptographic system is conditionally secure if its security depends on assumptions like the difficulty of solving certain mathematical problems (e.g., factoring large numbers or solving discrete logarithms). This type of security assumes that with enough computational resources or time, the cipher can potentially be broken.</a:t>
            </a:r>
            <a:endParaRPr sz="1100">
              <a:latin typeface="Arial"/>
              <a:ea typeface="Arial"/>
              <a:cs typeface="Arial"/>
              <a:sym typeface="Arial"/>
            </a:endParaRPr>
          </a:p>
          <a:p>
            <a:pPr indent="-298450" lvl="0" marL="457200" rtl="0" algn="l">
              <a:spcBef>
                <a:spcPts val="0"/>
              </a:spcBef>
              <a:spcAft>
                <a:spcPts val="0"/>
              </a:spcAft>
              <a:buClr>
                <a:schemeClr val="lt1"/>
              </a:buClr>
              <a:buSzPts val="1100"/>
              <a:buFont typeface="Arial"/>
              <a:buChar char="●"/>
            </a:pPr>
            <a:r>
              <a:rPr b="1" lang="en-GB" sz="1100">
                <a:latin typeface="Arial"/>
                <a:ea typeface="Arial"/>
                <a:cs typeface="Arial"/>
                <a:sym typeface="Arial"/>
              </a:rPr>
              <a:t>Unconditionally Secure</a:t>
            </a:r>
            <a:r>
              <a:rPr lang="en-GB" sz="1100">
                <a:latin typeface="Arial"/>
                <a:ea typeface="Arial"/>
                <a:cs typeface="Arial"/>
                <a:sym typeface="Arial"/>
              </a:rPr>
              <a:t>: A cryptographic system is unconditionally secure if it cannot be broken, even with unlimited computational power and time. This type of security is based purely on the theoretical properties of the system, independent of any computational constraints. The </a:t>
            </a:r>
            <a:r>
              <a:rPr b="1" lang="en-GB" sz="1100">
                <a:latin typeface="Arial"/>
                <a:ea typeface="Arial"/>
                <a:cs typeface="Arial"/>
                <a:sym typeface="Arial"/>
              </a:rPr>
              <a:t>one-time pad cipher</a:t>
            </a:r>
            <a:r>
              <a:rPr lang="en-GB" sz="1100">
                <a:latin typeface="Arial"/>
                <a:ea typeface="Arial"/>
                <a:cs typeface="Arial"/>
                <a:sym typeface="Arial"/>
              </a:rPr>
              <a:t> is an example of an unconditionally secure system, assuming the key is random, used only once, and kept secret.</a:t>
            </a:r>
            <a:endParaRPr sz="1100">
              <a:latin typeface="Arial"/>
              <a:ea typeface="Arial"/>
              <a:cs typeface="Arial"/>
              <a:sym typeface="Arial"/>
            </a:endParaRPr>
          </a:p>
          <a:p>
            <a:pPr indent="0" lvl="0" marL="0" rtl="0" algn="l">
              <a:spcBef>
                <a:spcPts val="1200"/>
              </a:spcBef>
              <a:spcAft>
                <a:spcPts val="1600"/>
              </a:spcAft>
              <a:buNone/>
            </a:pPr>
            <a:r>
              <a:t/>
            </a:r>
            <a:endParaRPr b="1">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0"/>
          <p:cNvSpPr txBox="1"/>
          <p:nvPr>
            <p:ph type="title"/>
          </p:nvPr>
        </p:nvSpPr>
        <p:spPr>
          <a:xfrm>
            <a:off x="1297500" y="393750"/>
            <a:ext cx="7038900" cy="21780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300">
                <a:latin typeface="Arial"/>
                <a:ea typeface="Arial"/>
                <a:cs typeface="Arial"/>
                <a:sym typeface="Arial"/>
              </a:rPr>
              <a:t>Decryption Methods</a:t>
            </a:r>
            <a:endParaRPr b="1" sz="1300">
              <a:latin typeface="Arial"/>
              <a:ea typeface="Arial"/>
              <a:cs typeface="Arial"/>
              <a:sym typeface="Arial"/>
            </a:endParaRPr>
          </a:p>
          <a:p>
            <a:pPr indent="-298450" lvl="0" marL="457200" rtl="0" algn="l">
              <a:lnSpc>
                <a:spcPct val="115000"/>
              </a:lnSpc>
              <a:spcBef>
                <a:spcPts val="1200"/>
              </a:spcBef>
              <a:spcAft>
                <a:spcPts val="0"/>
              </a:spcAft>
              <a:buClr>
                <a:schemeClr val="lt1"/>
              </a:buClr>
              <a:buSzPts val="1100"/>
              <a:buFont typeface="Arial"/>
              <a:buChar char="●"/>
            </a:pPr>
            <a:r>
              <a:rPr b="1" lang="en-GB" sz="1100">
                <a:latin typeface="Arial"/>
                <a:ea typeface="Arial"/>
                <a:cs typeface="Arial"/>
                <a:sym typeface="Arial"/>
              </a:rPr>
              <a:t>Decryption</a:t>
            </a:r>
            <a:r>
              <a:rPr lang="en-GB" sz="1100">
                <a:latin typeface="Arial"/>
                <a:ea typeface="Arial"/>
                <a:cs typeface="Arial"/>
                <a:sym typeface="Arial"/>
              </a:rPr>
              <a:t>: The reverse process of encryption, transforming ciphertext into plaintext using a secret key.</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Methods</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Brute force: Trying all possible keys until the correct one is found.</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Key-based decryption: Using the specific key to mathematically reverse the encryption process.</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Frequency Analysis: A method used for ciphers that substitute characters in a pattern (like Caesar cipher).</a:t>
            </a:r>
            <a:endParaRPr sz="1100">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1"/>
          <p:cNvSpPr txBox="1"/>
          <p:nvPr>
            <p:ph type="title"/>
          </p:nvPr>
        </p:nvSpPr>
        <p:spPr>
          <a:xfrm>
            <a:off x="1297500" y="393750"/>
            <a:ext cx="7038900" cy="21780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300">
                <a:latin typeface="Arial"/>
                <a:ea typeface="Arial"/>
                <a:cs typeface="Arial"/>
                <a:sym typeface="Arial"/>
              </a:rPr>
              <a:t>Hill Cipher</a:t>
            </a:r>
            <a:endParaRPr b="1" sz="1300">
              <a:latin typeface="Arial"/>
              <a:ea typeface="Arial"/>
              <a:cs typeface="Arial"/>
              <a:sym typeface="Arial"/>
            </a:endParaRPr>
          </a:p>
          <a:p>
            <a:pPr indent="-298450" lvl="0" marL="457200" rtl="0" algn="l">
              <a:lnSpc>
                <a:spcPct val="115000"/>
              </a:lnSpc>
              <a:spcBef>
                <a:spcPts val="1200"/>
              </a:spcBef>
              <a:spcAft>
                <a:spcPts val="0"/>
              </a:spcAft>
              <a:buClr>
                <a:schemeClr val="lt1"/>
              </a:buClr>
              <a:buSzPts val="1100"/>
              <a:buFont typeface="Arial"/>
              <a:buChar char="●"/>
            </a:pPr>
            <a:r>
              <a:rPr b="1" lang="en-GB" sz="1100">
                <a:latin typeface="Arial"/>
                <a:ea typeface="Arial"/>
                <a:cs typeface="Arial"/>
                <a:sym typeface="Arial"/>
              </a:rPr>
              <a:t>Overview</a:t>
            </a:r>
            <a:r>
              <a:rPr lang="en-GB" sz="1100">
                <a:latin typeface="Arial"/>
                <a:ea typeface="Arial"/>
                <a:cs typeface="Arial"/>
                <a:sym typeface="Arial"/>
              </a:rPr>
              <a:t>: A polygraphic substitution cipher based on linear algebra, created by Lester Hill in 1929.</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How it Works</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Uses matrix multiplication to encrypt and decrypt messages.</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Encryption Formula</a:t>
            </a:r>
            <a:r>
              <a:rPr lang="en-GB" sz="1100">
                <a:latin typeface="Arial"/>
                <a:ea typeface="Arial"/>
                <a:cs typeface="Arial"/>
                <a:sym typeface="Arial"/>
              </a:rPr>
              <a:t>: C=P⋅Kmod  26C = P \cdot K \mod 26C=P⋅Kmod26</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Decryption Formula</a:t>
            </a:r>
            <a:r>
              <a:rPr lang="en-GB" sz="1100">
                <a:latin typeface="Arial"/>
                <a:ea typeface="Arial"/>
                <a:cs typeface="Arial"/>
                <a:sym typeface="Arial"/>
              </a:rPr>
              <a:t>: P=C⋅K−1mod  26P = C \cdot K^{-1} \mod 26P=C⋅K−1mod26</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Example</a:t>
            </a:r>
            <a:r>
              <a:rPr lang="en-GB" sz="1100">
                <a:latin typeface="Arial"/>
                <a:ea typeface="Arial"/>
                <a:cs typeface="Arial"/>
                <a:sym typeface="Arial"/>
              </a:rPr>
              <a:t>: Encrypt "paymoremoney" using a 3x3 key matrix.</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Pros and Cons</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Pros: Resistant to frequency analysis.</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Cons: Requires matrix operations which can be computationally intensive.</a:t>
            </a:r>
            <a:endParaRPr sz="1100">
              <a:latin typeface="Arial"/>
              <a:ea typeface="Arial"/>
              <a:cs typeface="Arial"/>
              <a:sym typeface="Arial"/>
            </a:endParaRPr>
          </a:p>
          <a:p>
            <a:pPr indent="0" lvl="0" marL="0" rtl="0" algn="l">
              <a:lnSpc>
                <a:spcPct val="115000"/>
              </a:lnSpc>
              <a:spcBef>
                <a:spcPts val="1400"/>
              </a:spcBef>
              <a:spcAft>
                <a:spcPts val="0"/>
              </a:spcAft>
              <a:buNone/>
            </a:pPr>
            <a:r>
              <a:rPr b="1" lang="en-GB" sz="1300">
                <a:latin typeface="Arial"/>
                <a:ea typeface="Arial"/>
                <a:cs typeface="Arial"/>
                <a:sym typeface="Arial"/>
              </a:rPr>
              <a:t>Monoalphabetic Substitution Cipher</a:t>
            </a:r>
            <a:endParaRPr b="1" sz="1300">
              <a:latin typeface="Arial"/>
              <a:ea typeface="Arial"/>
              <a:cs typeface="Arial"/>
              <a:sym typeface="Arial"/>
            </a:endParaRPr>
          </a:p>
          <a:p>
            <a:pPr indent="-298450" lvl="0" marL="457200" rtl="0" algn="l">
              <a:lnSpc>
                <a:spcPct val="115000"/>
              </a:lnSpc>
              <a:spcBef>
                <a:spcPts val="1200"/>
              </a:spcBef>
              <a:spcAft>
                <a:spcPts val="0"/>
              </a:spcAft>
              <a:buClr>
                <a:schemeClr val="lt1"/>
              </a:buClr>
              <a:buSzPts val="1100"/>
              <a:buFont typeface="Arial"/>
              <a:buChar char="●"/>
            </a:pPr>
            <a:r>
              <a:rPr b="1" lang="en-GB" sz="1100">
                <a:latin typeface="Arial"/>
                <a:ea typeface="Arial"/>
                <a:cs typeface="Arial"/>
                <a:sym typeface="Arial"/>
              </a:rPr>
              <a:t>Overview</a:t>
            </a:r>
            <a:r>
              <a:rPr lang="en-GB" sz="1100">
                <a:latin typeface="Arial"/>
                <a:ea typeface="Arial"/>
                <a:cs typeface="Arial"/>
                <a:sym typeface="Arial"/>
              </a:rPr>
              <a:t>: Each letter in the plaintext is substituted with another letter from a fixed substitution alphabet.</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Example</a:t>
            </a:r>
            <a:r>
              <a:rPr lang="en-GB" sz="1100">
                <a:latin typeface="Arial"/>
                <a:ea typeface="Arial"/>
                <a:cs typeface="Arial"/>
                <a:sym typeface="Arial"/>
              </a:rPr>
              <a:t>: Plaintext "HELLO" might be replaced by a random substitution alphabet to form "JENNK".</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Advantages</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Simple to implement.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Large key space (26! possible mappings).</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Disadvantages</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Vulnerable to frequency analysis due to fixed letter mappings.</a:t>
            </a:r>
            <a:endParaRPr sz="1100">
              <a:latin typeface="Arial"/>
              <a:ea typeface="Arial"/>
              <a:cs typeface="Arial"/>
              <a:sym typeface="Arial"/>
            </a:endParaRPr>
          </a:p>
          <a:p>
            <a:pPr indent="0" lvl="0" marL="0" rtl="0" algn="l">
              <a:spcBef>
                <a:spcPts val="1200"/>
              </a:spcBef>
              <a:spcAft>
                <a:spcPts val="0"/>
              </a:spcAft>
              <a:buNone/>
            </a:pPr>
            <a:r>
              <a:t/>
            </a:r>
            <a:endParaRPr b="1" sz="13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2"/>
          <p:cNvSpPr txBox="1"/>
          <p:nvPr>
            <p:ph type="title"/>
          </p:nvPr>
        </p:nvSpPr>
        <p:spPr>
          <a:xfrm>
            <a:off x="1297500" y="393750"/>
            <a:ext cx="7038900" cy="21780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300">
                <a:latin typeface="Arial"/>
                <a:ea typeface="Arial"/>
                <a:cs typeface="Arial"/>
                <a:sym typeface="Arial"/>
              </a:rPr>
              <a:t>Playfair Cipher</a:t>
            </a:r>
            <a:endParaRPr b="1" sz="1300">
              <a:latin typeface="Arial"/>
              <a:ea typeface="Arial"/>
              <a:cs typeface="Arial"/>
              <a:sym typeface="Arial"/>
            </a:endParaRPr>
          </a:p>
          <a:p>
            <a:pPr indent="-298450" lvl="0" marL="457200" rtl="0" algn="l">
              <a:lnSpc>
                <a:spcPct val="115000"/>
              </a:lnSpc>
              <a:spcBef>
                <a:spcPts val="1200"/>
              </a:spcBef>
              <a:spcAft>
                <a:spcPts val="0"/>
              </a:spcAft>
              <a:buClr>
                <a:schemeClr val="lt1"/>
              </a:buClr>
              <a:buSzPts val="1100"/>
              <a:buFont typeface="Arial"/>
              <a:buChar char="●"/>
            </a:pPr>
            <a:r>
              <a:rPr b="1" lang="en-GB" sz="1100">
                <a:latin typeface="Arial"/>
                <a:ea typeface="Arial"/>
                <a:cs typeface="Arial"/>
                <a:sym typeface="Arial"/>
              </a:rPr>
              <a:t>Overview</a:t>
            </a:r>
            <a:r>
              <a:rPr lang="en-GB" sz="1100">
                <a:latin typeface="Arial"/>
                <a:ea typeface="Arial"/>
                <a:cs typeface="Arial"/>
                <a:sym typeface="Arial"/>
              </a:rPr>
              <a:t>: A digraph substitution cipher, using pairs of letters for encryption.</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How it Works</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Create a 5x5 grid using a keyword.</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Encrypt pairs of letters according to specific rules:</a:t>
            </a:r>
            <a:endParaRPr sz="1100">
              <a:latin typeface="Arial"/>
              <a:ea typeface="Arial"/>
              <a:cs typeface="Arial"/>
              <a:sym typeface="Arial"/>
            </a:endParaRPr>
          </a:p>
          <a:p>
            <a:pPr indent="-298450" lvl="2" marL="13716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Same row, replace with the right.</a:t>
            </a:r>
            <a:endParaRPr sz="1100">
              <a:latin typeface="Arial"/>
              <a:ea typeface="Arial"/>
              <a:cs typeface="Arial"/>
              <a:sym typeface="Arial"/>
            </a:endParaRPr>
          </a:p>
          <a:p>
            <a:pPr indent="-298450" lvl="2" marL="13716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Same column, replace with the letter below.</a:t>
            </a:r>
            <a:endParaRPr sz="1100">
              <a:latin typeface="Arial"/>
              <a:ea typeface="Arial"/>
              <a:cs typeface="Arial"/>
              <a:sym typeface="Arial"/>
            </a:endParaRPr>
          </a:p>
          <a:p>
            <a:pPr indent="-298450" lvl="2" marL="13716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Rectangle formation, swap diagonals.</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Example</a:t>
            </a:r>
            <a:r>
              <a:rPr lang="en-GB" sz="1100">
                <a:latin typeface="Arial"/>
                <a:ea typeface="Arial"/>
                <a:cs typeface="Arial"/>
                <a:sym typeface="Arial"/>
              </a:rPr>
              <a:t>: Encrypting "meet me at dawn" results in "CFKBMXDRDMUH".</a:t>
            </a:r>
            <a:endParaRPr sz="1100">
              <a:latin typeface="Arial"/>
              <a:ea typeface="Arial"/>
              <a:cs typeface="Arial"/>
              <a:sym typeface="Arial"/>
            </a:endParaRPr>
          </a:p>
          <a:p>
            <a:pPr indent="0" lvl="0" marL="0" rtl="0" algn="l">
              <a:lnSpc>
                <a:spcPct val="115000"/>
              </a:lnSpc>
              <a:spcBef>
                <a:spcPts val="1400"/>
              </a:spcBef>
              <a:spcAft>
                <a:spcPts val="0"/>
              </a:spcAft>
              <a:buNone/>
            </a:pPr>
            <a:r>
              <a:rPr b="1" lang="en-GB" sz="1300">
                <a:latin typeface="Arial"/>
                <a:ea typeface="Arial"/>
                <a:cs typeface="Arial"/>
                <a:sym typeface="Arial"/>
              </a:rPr>
              <a:t>Polyalphabetic Ciphers</a:t>
            </a:r>
            <a:endParaRPr b="1" sz="1300">
              <a:latin typeface="Arial"/>
              <a:ea typeface="Arial"/>
              <a:cs typeface="Arial"/>
              <a:sym typeface="Arial"/>
            </a:endParaRPr>
          </a:p>
          <a:p>
            <a:pPr indent="-298450" lvl="0" marL="457200" rtl="0" algn="l">
              <a:lnSpc>
                <a:spcPct val="115000"/>
              </a:lnSpc>
              <a:spcBef>
                <a:spcPts val="1200"/>
              </a:spcBef>
              <a:spcAft>
                <a:spcPts val="0"/>
              </a:spcAft>
              <a:buClr>
                <a:schemeClr val="lt1"/>
              </a:buClr>
              <a:buSzPts val="1100"/>
              <a:buFont typeface="Arial"/>
              <a:buChar char="●"/>
            </a:pPr>
            <a:r>
              <a:rPr b="1" lang="en-GB" sz="1100">
                <a:latin typeface="Arial"/>
                <a:ea typeface="Arial"/>
                <a:cs typeface="Arial"/>
                <a:sym typeface="Arial"/>
              </a:rPr>
              <a:t>Overview</a:t>
            </a:r>
            <a:r>
              <a:rPr lang="en-GB" sz="1100">
                <a:latin typeface="Arial"/>
                <a:ea typeface="Arial"/>
                <a:cs typeface="Arial"/>
                <a:sym typeface="Arial"/>
              </a:rPr>
              <a:t>: Multiple substitution alphabets are used to encrypt the text.</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Vigenère Cipher</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Encryption</a:t>
            </a:r>
            <a:r>
              <a:rPr lang="en-GB" sz="1100">
                <a:latin typeface="Arial"/>
                <a:ea typeface="Arial"/>
                <a:cs typeface="Arial"/>
                <a:sym typeface="Arial"/>
              </a:rPr>
              <a:t>: Ci=(Pi+Ki)mod  26C_i = (P_i + K_i) \mod 26Ci​=(Pi​+Ki​)mod26</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Decryption</a:t>
            </a:r>
            <a:r>
              <a:rPr lang="en-GB" sz="1100">
                <a:latin typeface="Arial"/>
                <a:ea typeface="Arial"/>
                <a:cs typeface="Arial"/>
                <a:sym typeface="Arial"/>
              </a:rPr>
              <a:t>: Pi=(Ci−Ki+26)mod  26P_i = (C_i - K_i + 26) \mod 26Pi​=(Ci​−Ki​+26)mod26</a:t>
            </a:r>
            <a:endParaRPr sz="1100">
              <a:latin typeface="Arial"/>
              <a:ea typeface="Arial"/>
              <a:cs typeface="Arial"/>
              <a:sym typeface="Arial"/>
            </a:endParaRPr>
          </a:p>
          <a:p>
            <a:pPr indent="-298450" lvl="0" marL="4572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Vernam Cipher</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lang="en-GB" sz="1100">
                <a:latin typeface="Arial"/>
                <a:ea typeface="Arial"/>
                <a:cs typeface="Arial"/>
                <a:sym typeface="Arial"/>
              </a:rPr>
              <a:t>Uses a random key as long as the plaintext.</a:t>
            </a:r>
            <a:endParaRPr sz="1100">
              <a:latin typeface="Arial"/>
              <a:ea typeface="Arial"/>
              <a:cs typeface="Arial"/>
              <a:sym typeface="Arial"/>
            </a:endParaRPr>
          </a:p>
          <a:p>
            <a:pPr indent="-298450" lvl="1" marL="914400" rtl="0" algn="l">
              <a:lnSpc>
                <a:spcPct val="115000"/>
              </a:lnSpc>
              <a:spcBef>
                <a:spcPts val="0"/>
              </a:spcBef>
              <a:spcAft>
                <a:spcPts val="0"/>
              </a:spcAft>
              <a:buClr>
                <a:schemeClr val="lt1"/>
              </a:buClr>
              <a:buSzPts val="1100"/>
              <a:buFont typeface="Arial"/>
              <a:buChar char="○"/>
            </a:pPr>
            <a:r>
              <a:rPr b="1" lang="en-GB" sz="1100">
                <a:latin typeface="Arial"/>
                <a:ea typeface="Arial"/>
                <a:cs typeface="Arial"/>
                <a:sym typeface="Arial"/>
              </a:rPr>
              <a:t>Encryption</a:t>
            </a:r>
            <a:r>
              <a:rPr lang="en-GB" sz="1100">
                <a:latin typeface="Arial"/>
                <a:ea typeface="Arial"/>
                <a:cs typeface="Arial"/>
                <a:sym typeface="Arial"/>
              </a:rPr>
              <a:t>: Ci=Pi⊕KiC_i = P_i \oplus K_iCi​=Pi​⊕Ki​ (XOR operation)</a:t>
            </a:r>
            <a:endParaRPr sz="1100">
              <a:latin typeface="Arial"/>
              <a:ea typeface="Arial"/>
              <a:cs typeface="Arial"/>
              <a:sym typeface="Arial"/>
            </a:endParaRPr>
          </a:p>
          <a:p>
            <a:pPr indent="0" lvl="0" marL="0" rtl="0" algn="l">
              <a:spcBef>
                <a:spcPts val="1200"/>
              </a:spcBef>
              <a:spcAft>
                <a:spcPts val="0"/>
              </a:spcAft>
              <a:buNone/>
            </a:pPr>
            <a:r>
              <a:t/>
            </a:r>
            <a:endParaRPr b="1" sz="13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3"/>
          <p:cNvSpPr txBox="1"/>
          <p:nvPr>
            <p:ph type="title"/>
          </p:nvPr>
        </p:nvSpPr>
        <p:spPr>
          <a:xfrm>
            <a:off x="1297500" y="393750"/>
            <a:ext cx="7038900" cy="2651700"/>
          </a:xfrm>
          <a:prstGeom prst="rect">
            <a:avLst/>
          </a:prstGeom>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GB" sz="1300">
                <a:latin typeface="Arial"/>
                <a:ea typeface="Arial"/>
                <a:cs typeface="Arial"/>
                <a:sym typeface="Arial"/>
              </a:rPr>
              <a:t>Caesar Cipher</a:t>
            </a:r>
            <a:endParaRPr b="1" sz="1300">
              <a:latin typeface="Arial"/>
              <a:ea typeface="Arial"/>
              <a:cs typeface="Arial"/>
              <a:sym typeface="Arial"/>
            </a:endParaRPr>
          </a:p>
          <a:p>
            <a:pPr indent="-298450" lvl="0" marL="457200" rtl="0" algn="l">
              <a:lnSpc>
                <a:spcPct val="150000"/>
              </a:lnSpc>
              <a:spcBef>
                <a:spcPts val="1200"/>
              </a:spcBef>
              <a:spcAft>
                <a:spcPts val="0"/>
              </a:spcAft>
              <a:buClr>
                <a:schemeClr val="lt1"/>
              </a:buClr>
              <a:buSzPts val="1100"/>
              <a:buFont typeface="Arial"/>
              <a:buChar char="●"/>
            </a:pPr>
            <a:r>
              <a:rPr b="1" lang="en-GB" sz="1100">
                <a:latin typeface="Arial"/>
                <a:ea typeface="Arial"/>
                <a:cs typeface="Arial"/>
                <a:sym typeface="Arial"/>
              </a:rPr>
              <a:t>Overview</a:t>
            </a:r>
            <a:r>
              <a:rPr lang="en-GB" sz="1100">
                <a:latin typeface="Arial"/>
                <a:ea typeface="Arial"/>
                <a:cs typeface="Arial"/>
                <a:sym typeface="Arial"/>
              </a:rPr>
              <a:t>: Each letter in the plaintext is shifted by a fixed number of positions in the alphabet.</a:t>
            </a:r>
            <a:endParaRPr sz="1100">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Char char="●"/>
            </a:pPr>
            <a:r>
              <a:rPr b="1" lang="en-GB" sz="1100">
                <a:latin typeface="Arial"/>
                <a:ea typeface="Arial"/>
                <a:cs typeface="Arial"/>
                <a:sym typeface="Arial"/>
              </a:rPr>
              <a:t>Example</a:t>
            </a:r>
            <a:r>
              <a:rPr lang="en-GB" sz="1100">
                <a:latin typeface="Arial"/>
                <a:ea typeface="Arial"/>
                <a:cs typeface="Arial"/>
                <a:sym typeface="Arial"/>
              </a:rPr>
              <a:t>: With a shift of 3, "HELLO" becomes "KHOOR".</a:t>
            </a:r>
            <a:endParaRPr sz="1100">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Char char="●"/>
            </a:pPr>
            <a:r>
              <a:rPr b="1" lang="en-GB" sz="1100">
                <a:latin typeface="Arial"/>
                <a:ea typeface="Arial"/>
                <a:cs typeface="Arial"/>
                <a:sym typeface="Arial"/>
              </a:rPr>
              <a:t>Pros</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lang="en-GB" sz="1100">
                <a:latin typeface="Arial"/>
                <a:ea typeface="Arial"/>
                <a:cs typeface="Arial"/>
                <a:sym typeface="Arial"/>
              </a:rPr>
              <a:t>Simple and fast.</a:t>
            </a:r>
            <a:endParaRPr sz="1100">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Char char="●"/>
            </a:pPr>
            <a:r>
              <a:rPr b="1" lang="en-GB" sz="1100">
                <a:latin typeface="Arial"/>
                <a:ea typeface="Arial"/>
                <a:cs typeface="Arial"/>
                <a:sym typeface="Arial"/>
              </a:rPr>
              <a:t>Cons</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lang="en-GB" sz="1100">
                <a:latin typeface="Arial"/>
                <a:ea typeface="Arial"/>
                <a:cs typeface="Arial"/>
                <a:sym typeface="Arial"/>
              </a:rPr>
              <a:t>Easily broken through brute force or frequency analysis.</a:t>
            </a:r>
            <a:endParaRPr sz="1100">
              <a:latin typeface="Arial"/>
              <a:ea typeface="Arial"/>
              <a:cs typeface="Arial"/>
              <a:sym typeface="Arial"/>
            </a:endParaRPr>
          </a:p>
          <a:p>
            <a:pPr indent="0" lvl="0" marL="0" rtl="0" algn="l">
              <a:lnSpc>
                <a:spcPct val="150000"/>
              </a:lnSpc>
              <a:spcBef>
                <a:spcPts val="1400"/>
              </a:spcBef>
              <a:spcAft>
                <a:spcPts val="0"/>
              </a:spcAft>
              <a:buNone/>
            </a:pPr>
            <a:r>
              <a:rPr b="1" lang="en-GB" sz="1300">
                <a:latin typeface="Arial"/>
                <a:ea typeface="Arial"/>
                <a:cs typeface="Arial"/>
                <a:sym typeface="Arial"/>
              </a:rPr>
              <a:t>One-Time Pad Cipher</a:t>
            </a:r>
            <a:endParaRPr b="1" sz="1300">
              <a:latin typeface="Arial"/>
              <a:ea typeface="Arial"/>
              <a:cs typeface="Arial"/>
              <a:sym typeface="Arial"/>
            </a:endParaRPr>
          </a:p>
          <a:p>
            <a:pPr indent="-298450" lvl="0" marL="457200" rtl="0" algn="l">
              <a:lnSpc>
                <a:spcPct val="150000"/>
              </a:lnSpc>
              <a:spcBef>
                <a:spcPts val="1200"/>
              </a:spcBef>
              <a:spcAft>
                <a:spcPts val="0"/>
              </a:spcAft>
              <a:buClr>
                <a:schemeClr val="lt1"/>
              </a:buClr>
              <a:buSzPts val="1100"/>
              <a:buFont typeface="Arial"/>
              <a:buChar char="●"/>
            </a:pPr>
            <a:r>
              <a:rPr b="1" lang="en-GB" sz="1100">
                <a:latin typeface="Arial"/>
                <a:ea typeface="Arial"/>
                <a:cs typeface="Arial"/>
                <a:sym typeface="Arial"/>
              </a:rPr>
              <a:t>Overview</a:t>
            </a:r>
            <a:r>
              <a:rPr lang="en-GB" sz="1100">
                <a:latin typeface="Arial"/>
                <a:ea typeface="Arial"/>
                <a:cs typeface="Arial"/>
                <a:sym typeface="Arial"/>
              </a:rPr>
              <a:t>: Uses a key that is as long as the plaintext and is completely random.</a:t>
            </a:r>
            <a:endParaRPr sz="1100">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Char char="●"/>
            </a:pPr>
            <a:r>
              <a:rPr b="1" lang="en-GB" sz="1100">
                <a:latin typeface="Arial"/>
                <a:ea typeface="Arial"/>
                <a:cs typeface="Arial"/>
                <a:sym typeface="Arial"/>
              </a:rPr>
              <a:t>Encryption</a:t>
            </a:r>
            <a:r>
              <a:rPr lang="en-GB" sz="1100">
                <a:latin typeface="Arial"/>
                <a:ea typeface="Arial"/>
                <a:cs typeface="Arial"/>
                <a:sym typeface="Arial"/>
              </a:rPr>
              <a:t>: Ci=Pi⊕Ki​</a:t>
            </a:r>
            <a:endParaRPr sz="1100">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Char char="●"/>
            </a:pPr>
            <a:r>
              <a:rPr b="1" lang="en-GB" sz="1100">
                <a:latin typeface="Arial"/>
                <a:ea typeface="Arial"/>
                <a:cs typeface="Arial"/>
                <a:sym typeface="Arial"/>
              </a:rPr>
              <a:t>Decryption</a:t>
            </a:r>
            <a:r>
              <a:rPr lang="en-GB" sz="1100">
                <a:latin typeface="Arial"/>
                <a:ea typeface="Arial"/>
                <a:cs typeface="Arial"/>
                <a:sym typeface="Arial"/>
              </a:rPr>
              <a:t>: Pi=Ci⊕Ki </a:t>
            </a:r>
            <a:endParaRPr sz="1100">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Char char="●"/>
            </a:pPr>
            <a:r>
              <a:rPr b="1" lang="en-GB" sz="1100">
                <a:latin typeface="Arial"/>
                <a:ea typeface="Arial"/>
                <a:cs typeface="Arial"/>
                <a:sym typeface="Arial"/>
              </a:rPr>
              <a:t>Pros</a:t>
            </a:r>
            <a:r>
              <a:rPr lang="en-GB" sz="1100">
                <a:latin typeface="Arial"/>
                <a:ea typeface="Arial"/>
                <a:cs typeface="Arial"/>
                <a:sym typeface="Arial"/>
              </a:rPr>
              <a:t>: Provides perfect secrecy if the key is random and used only once.</a:t>
            </a:r>
            <a:endParaRPr sz="1100">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Char char="●"/>
            </a:pPr>
            <a:r>
              <a:rPr b="1" lang="en-GB" sz="1100">
                <a:latin typeface="Arial"/>
                <a:ea typeface="Arial"/>
                <a:cs typeface="Arial"/>
                <a:sym typeface="Arial"/>
              </a:rPr>
              <a:t>Cons</a:t>
            </a:r>
            <a:r>
              <a:rPr lang="en-GB" sz="1100">
                <a:latin typeface="Arial"/>
                <a:ea typeface="Arial"/>
                <a:cs typeface="Arial"/>
                <a:sym typeface="Arial"/>
              </a:rPr>
              <a:t>: Key distribution and management can be difficult.</a:t>
            </a:r>
            <a:endParaRPr sz="1100">
              <a:latin typeface="Arial"/>
              <a:ea typeface="Arial"/>
              <a:cs typeface="Arial"/>
              <a:sym typeface="Arial"/>
            </a:endParaRPr>
          </a:p>
          <a:p>
            <a:pPr indent="0" lvl="0" marL="0" rtl="0" algn="l">
              <a:lnSpc>
                <a:spcPct val="150000"/>
              </a:lnSpc>
              <a:spcBef>
                <a:spcPts val="1200"/>
              </a:spcBef>
              <a:spcAft>
                <a:spcPts val="0"/>
              </a:spcAft>
              <a:buNone/>
            </a:pPr>
            <a:r>
              <a:t/>
            </a:r>
            <a:endParaRPr b="1" sz="13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4"/>
          <p:cNvSpPr txBox="1"/>
          <p:nvPr>
            <p:ph type="title"/>
          </p:nvPr>
        </p:nvSpPr>
        <p:spPr>
          <a:xfrm>
            <a:off x="1297500" y="393750"/>
            <a:ext cx="7038900" cy="3059400"/>
          </a:xfrm>
          <a:prstGeom prst="rect">
            <a:avLst/>
          </a:prstGeom>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GB" sz="1300">
                <a:latin typeface="Arial"/>
                <a:ea typeface="Arial"/>
                <a:cs typeface="Arial"/>
                <a:sym typeface="Arial"/>
              </a:rPr>
              <a:t>Transposition Ciphers</a:t>
            </a:r>
            <a:endParaRPr b="1" sz="1300">
              <a:latin typeface="Arial"/>
              <a:ea typeface="Arial"/>
              <a:cs typeface="Arial"/>
              <a:sym typeface="Arial"/>
            </a:endParaRPr>
          </a:p>
          <a:p>
            <a:pPr indent="-298450" lvl="0" marL="457200" rtl="0" algn="l">
              <a:lnSpc>
                <a:spcPct val="150000"/>
              </a:lnSpc>
              <a:spcBef>
                <a:spcPts val="1200"/>
              </a:spcBef>
              <a:spcAft>
                <a:spcPts val="0"/>
              </a:spcAft>
              <a:buClr>
                <a:schemeClr val="lt1"/>
              </a:buClr>
              <a:buSzPts val="1100"/>
              <a:buFont typeface="Arial"/>
              <a:buChar char="●"/>
            </a:pPr>
            <a:r>
              <a:rPr b="1" lang="en-GB" sz="1100">
                <a:latin typeface="Arial"/>
                <a:ea typeface="Arial"/>
                <a:cs typeface="Arial"/>
                <a:sym typeface="Arial"/>
              </a:rPr>
              <a:t>Overview</a:t>
            </a:r>
            <a:r>
              <a:rPr lang="en-GB" sz="1100">
                <a:latin typeface="Arial"/>
                <a:ea typeface="Arial"/>
                <a:cs typeface="Arial"/>
                <a:sym typeface="Arial"/>
              </a:rPr>
              <a:t>: Rearranges the letters of the plaintext rather than substituting them.</a:t>
            </a:r>
            <a:endParaRPr sz="1100">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AutoNum type="arabicPeriod"/>
            </a:pPr>
            <a:r>
              <a:rPr b="1" lang="en-GB" sz="1100">
                <a:latin typeface="Arial"/>
                <a:ea typeface="Arial"/>
                <a:cs typeface="Arial"/>
                <a:sym typeface="Arial"/>
              </a:rPr>
              <a:t>Rail Fence Method</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lang="en-GB" sz="1100">
                <a:latin typeface="Arial"/>
                <a:ea typeface="Arial"/>
                <a:cs typeface="Arial"/>
                <a:sym typeface="Arial"/>
              </a:rPr>
              <a:t>Write the message in a zigzag pattern, then read off row by row.according to depth</a:t>
            </a:r>
            <a:endParaRPr sz="1100">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lang="en-GB" sz="1100">
                <a:latin typeface="Arial"/>
                <a:ea typeface="Arial"/>
                <a:cs typeface="Arial"/>
                <a:sym typeface="Arial"/>
              </a:rPr>
              <a:t>Example: Encrypt "HELLO WORLD" as "HOR ELWLD".</a:t>
            </a:r>
            <a:endParaRPr sz="1100">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AutoNum type="arabicPeriod"/>
            </a:pPr>
            <a:r>
              <a:rPr b="1" lang="en-GB" sz="1100">
                <a:latin typeface="Arial"/>
                <a:ea typeface="Arial"/>
                <a:cs typeface="Arial"/>
                <a:sym typeface="Arial"/>
              </a:rPr>
              <a:t>Columnar Transposition</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lang="en-GB" sz="1100">
                <a:latin typeface="Arial"/>
                <a:ea typeface="Arial"/>
                <a:cs typeface="Arial"/>
                <a:sym typeface="Arial"/>
              </a:rPr>
              <a:t>Write the message in a grid under a keyword, rearrange the columns by the keyword, and read column by column.</a:t>
            </a:r>
            <a:endParaRPr sz="1100">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lang="en-GB" sz="1100">
                <a:latin typeface="Arial"/>
                <a:ea typeface="Arial"/>
                <a:cs typeface="Arial"/>
                <a:sym typeface="Arial"/>
              </a:rPr>
              <a:t>Example: Encrypt a message by writing "HELLO" in columns and rearranging them according to the keyword "KEY".</a:t>
            </a:r>
            <a:endParaRPr sz="1100">
              <a:latin typeface="Arial"/>
              <a:ea typeface="Arial"/>
              <a:cs typeface="Arial"/>
              <a:sym typeface="Arial"/>
            </a:endParaRPr>
          </a:p>
          <a:p>
            <a:pPr indent="0" lvl="0" marL="0" rtl="0" algn="l">
              <a:lnSpc>
                <a:spcPct val="150000"/>
              </a:lnSpc>
              <a:spcBef>
                <a:spcPts val="1200"/>
              </a:spcBef>
              <a:spcAft>
                <a:spcPts val="0"/>
              </a:spcAft>
              <a:buNone/>
            </a:pPr>
            <a:r>
              <a:t/>
            </a:r>
            <a:endParaRPr b="1" sz="1300">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5"/>
          <p:cNvSpPr txBox="1"/>
          <p:nvPr>
            <p:ph idx="1" type="body"/>
          </p:nvPr>
        </p:nvSpPr>
        <p:spPr>
          <a:xfrm>
            <a:off x="1297500" y="579600"/>
            <a:ext cx="7038900" cy="1107000"/>
          </a:xfrm>
          <a:prstGeom prst="rect">
            <a:avLst/>
          </a:prstGeom>
        </p:spPr>
        <p:txBody>
          <a:bodyPr anchorCtr="0" anchor="t" bIns="91425" lIns="91425" spcFirstLastPara="1" rIns="91425" wrap="square" tIns="91425">
            <a:noAutofit/>
          </a:bodyPr>
          <a:lstStyle/>
          <a:p>
            <a:pPr indent="0" lvl="0" marL="0" rtl="0" algn="l">
              <a:lnSpc>
                <a:spcPct val="150000"/>
              </a:lnSpc>
              <a:spcBef>
                <a:spcPts val="1400"/>
              </a:spcBef>
              <a:spcAft>
                <a:spcPts val="0"/>
              </a:spcAft>
              <a:buNone/>
            </a:pPr>
            <a:r>
              <a:rPr b="1" lang="en-GB">
                <a:latin typeface="Arial"/>
                <a:ea typeface="Arial"/>
                <a:cs typeface="Arial"/>
                <a:sym typeface="Arial"/>
              </a:rPr>
              <a:t>Current State and Future of Cryptography</a:t>
            </a:r>
            <a:endParaRPr b="1">
              <a:latin typeface="Arial"/>
              <a:ea typeface="Arial"/>
              <a:cs typeface="Arial"/>
              <a:sym typeface="Arial"/>
            </a:endParaRPr>
          </a:p>
          <a:p>
            <a:pPr indent="-298450" lvl="0" marL="457200" rtl="0" algn="l">
              <a:lnSpc>
                <a:spcPct val="150000"/>
              </a:lnSpc>
              <a:spcBef>
                <a:spcPts val="1200"/>
              </a:spcBef>
              <a:spcAft>
                <a:spcPts val="0"/>
              </a:spcAft>
              <a:buClr>
                <a:schemeClr val="lt1"/>
              </a:buClr>
              <a:buSzPts val="1100"/>
              <a:buFont typeface="Arial"/>
              <a:buChar char="●"/>
            </a:pPr>
            <a:r>
              <a:rPr b="1" lang="en-GB" sz="1100">
                <a:latin typeface="Arial"/>
                <a:ea typeface="Arial"/>
                <a:cs typeface="Arial"/>
                <a:sym typeface="Arial"/>
              </a:rPr>
              <a:t>Current State</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lang="en-GB">
                <a:latin typeface="Arial"/>
                <a:ea typeface="Arial"/>
                <a:cs typeface="Arial"/>
                <a:sym typeface="Arial"/>
              </a:rPr>
              <a:t>Focus on public-key cryptography (RSA, ECC).</a:t>
            </a:r>
            <a:endParaRPr>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lang="en-GB">
                <a:latin typeface="Arial"/>
                <a:ea typeface="Arial"/>
                <a:cs typeface="Arial"/>
                <a:sym typeface="Arial"/>
              </a:rPr>
              <a:t>Cryptanalysis techniques are growing more sophisticated.</a:t>
            </a:r>
            <a:endParaRPr>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lang="en-GB">
                <a:latin typeface="Arial"/>
                <a:ea typeface="Arial"/>
                <a:cs typeface="Arial"/>
                <a:sym typeface="Arial"/>
              </a:rPr>
              <a:t>Quantum cryptography: emerging as a solution to potential quantum computing threats.</a:t>
            </a:r>
            <a:endParaRPr>
              <a:latin typeface="Arial"/>
              <a:ea typeface="Arial"/>
              <a:cs typeface="Arial"/>
              <a:sym typeface="Arial"/>
            </a:endParaRPr>
          </a:p>
          <a:p>
            <a:pPr indent="-298450" lvl="0" marL="457200" rtl="0" algn="l">
              <a:lnSpc>
                <a:spcPct val="150000"/>
              </a:lnSpc>
              <a:spcBef>
                <a:spcPts val="0"/>
              </a:spcBef>
              <a:spcAft>
                <a:spcPts val="0"/>
              </a:spcAft>
              <a:buClr>
                <a:schemeClr val="lt1"/>
              </a:buClr>
              <a:buSzPts val="1100"/>
              <a:buFont typeface="Arial"/>
              <a:buChar char="●"/>
            </a:pPr>
            <a:r>
              <a:rPr b="1" lang="en-GB" sz="1100">
                <a:latin typeface="Arial"/>
                <a:ea typeface="Arial"/>
                <a:cs typeface="Arial"/>
                <a:sym typeface="Arial"/>
              </a:rPr>
              <a:t>Future of Cryptography</a:t>
            </a:r>
            <a:r>
              <a:rPr lang="en-GB" sz="1100">
                <a:latin typeface="Arial"/>
                <a:ea typeface="Arial"/>
                <a:cs typeface="Arial"/>
                <a:sym typeface="Arial"/>
              </a:rPr>
              <a:t>:</a:t>
            </a:r>
            <a:endParaRPr sz="1100">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b="1" lang="en-GB">
                <a:latin typeface="Arial"/>
                <a:ea typeface="Arial"/>
                <a:cs typeface="Arial"/>
                <a:sym typeface="Arial"/>
              </a:rPr>
              <a:t>Post-Quantum Cryptography</a:t>
            </a:r>
            <a:r>
              <a:rPr lang="en-GB">
                <a:latin typeface="Arial"/>
                <a:ea typeface="Arial"/>
                <a:cs typeface="Arial"/>
                <a:sym typeface="Arial"/>
              </a:rPr>
              <a:t>: Developing algorithms resistant to quantum computers.</a:t>
            </a:r>
            <a:endParaRPr>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b="1" lang="en-GB">
                <a:latin typeface="Arial"/>
                <a:ea typeface="Arial"/>
                <a:cs typeface="Arial"/>
                <a:sym typeface="Arial"/>
              </a:rPr>
              <a:t>Homomorphic Encryption</a:t>
            </a:r>
            <a:r>
              <a:rPr lang="en-GB">
                <a:latin typeface="Arial"/>
                <a:ea typeface="Arial"/>
                <a:cs typeface="Arial"/>
                <a:sym typeface="Arial"/>
              </a:rPr>
              <a:t>: Allows computation on encrypted data without decrypting it, increasing security in cloud computing.</a:t>
            </a:r>
            <a:endParaRPr>
              <a:latin typeface="Arial"/>
              <a:ea typeface="Arial"/>
              <a:cs typeface="Arial"/>
              <a:sym typeface="Arial"/>
            </a:endParaRPr>
          </a:p>
          <a:p>
            <a:pPr indent="-298450" lvl="1" marL="914400" rtl="0" algn="l">
              <a:lnSpc>
                <a:spcPct val="150000"/>
              </a:lnSpc>
              <a:spcBef>
                <a:spcPts val="0"/>
              </a:spcBef>
              <a:spcAft>
                <a:spcPts val="0"/>
              </a:spcAft>
              <a:buClr>
                <a:schemeClr val="lt1"/>
              </a:buClr>
              <a:buSzPts val="1100"/>
              <a:buFont typeface="Arial"/>
              <a:buChar char="○"/>
            </a:pPr>
            <a:r>
              <a:rPr b="1" lang="en-GB">
                <a:latin typeface="Arial"/>
                <a:ea typeface="Arial"/>
                <a:cs typeface="Arial"/>
                <a:sym typeface="Arial"/>
              </a:rPr>
              <a:t>Blockchain and Cryptographic Hash Functions</a:t>
            </a:r>
            <a:r>
              <a:rPr lang="en-GB">
                <a:latin typeface="Arial"/>
                <a:ea typeface="Arial"/>
                <a:cs typeface="Arial"/>
                <a:sym typeface="Arial"/>
              </a:rPr>
              <a:t>: Revolutionizing secure, decentralized data storage.</a:t>
            </a:r>
            <a:endParaRPr>
              <a:latin typeface="Arial"/>
              <a:ea typeface="Arial"/>
              <a:cs typeface="Arial"/>
              <a:sym typeface="Arial"/>
            </a:endParaRPr>
          </a:p>
          <a:p>
            <a:pPr indent="0" lvl="0" marL="0" rtl="0" algn="l">
              <a:lnSpc>
                <a:spcPct val="150000"/>
              </a:lnSpc>
              <a:spcBef>
                <a:spcPts val="12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